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6" r:id="rId12"/>
    <p:sldId id="263" r:id="rId13"/>
    <p:sldId id="276" r:id="rId14"/>
    <p:sldId id="265" r:id="rId15"/>
    <p:sldId id="274" r:id="rId16"/>
    <p:sldId id="268" r:id="rId17"/>
    <p:sldId id="277" r:id="rId18"/>
    <p:sldId id="26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6DC29-06EF-426F-9FB1-816F4144942F}" v="9" dt="2024-04-30T19:32:36.907"/>
    <p1510:client id="{45BB4033-2443-4564-8DC1-A8112AE3F28E}" v="389" dt="2024-04-30T23:08:38.439"/>
    <p1510:client id="{5C5FA999-EC50-4AFE-AC12-A490C5223189}" v="2" dt="2024-04-30T20:04:56.097"/>
    <p1510:client id="{6196D55A-7ECE-B34E-97B9-03DD85DD6244}" v="1" dt="2024-05-01T01:34:47.887"/>
    <p1510:client id="{64A1B388-5684-4EF4-B223-EB4B6F2AD5AB}" v="250" dt="2024-04-30T20:25:15.770"/>
    <p1510:client id="{6FE60670-B9BE-49FD-90CF-6E7EC3D21A23}" v="111" dt="2024-04-30T22:18:51.015"/>
    <p1510:client id="{A0B4460A-C234-48D5-9635-7CCAC35265D8}" v="5" dt="2024-04-30T23:01:03.707"/>
    <p1510:client id="{D6ECC7C4-A1C8-458B-80DF-9512AED2BD52}" v="140" dt="2024-04-30T21:36:10.313"/>
    <p1510:client id="{EC80B145-166B-4683-A4EA-3B3EBC34E9E6}" v="52" dt="2024-05-01T01:23:33.859"/>
    <p1510:client id="{F6DA97A5-2109-054C-B97E-FAC4C308877E}" v="1587" dt="2024-05-01T01:10:16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2"/>
  </p:normalViewPr>
  <p:slideViewPr>
    <p:cSldViewPr snapToGrid="0">
      <p:cViewPr varScale="1">
        <p:scale>
          <a:sx n="111" d="100"/>
          <a:sy n="11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B91BE-2E14-BA4A-8DE6-25D6C7A41420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57F63-9983-3145-B87A-B51D057FE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2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57F63-9983-3145-B87A-B51D057FE4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7809-8687-5D13-E4EB-D9C09300A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62974-54B8-AB6B-08B2-934AD7C51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BB992-A630-A6DA-71E6-03A9C6F9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6FF1-C4DD-ECE4-D740-5D0A2D0D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2A08-D59C-424E-0373-47C63756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15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D3D6-E327-8B95-1E7B-3F292E04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77B27-D16B-AAE1-093F-5E747C154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7F366-9B8D-7B46-7ED4-CE96EEFC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55D5A-7761-74DF-3ED8-CD4F973A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42AD-3605-3930-A558-5305A193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6E452-5B2E-035D-9857-CC9AF298F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50762-2C29-B089-8E7B-C4C92AAEB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74FA-640A-C3A5-87BF-5B97C584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CB3D-4E81-C976-FA89-597DED6E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6DD8-3A4D-C1C7-564A-DAC235DB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0FB9-02DB-1111-F8E0-ECEF4444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142E2-0343-72E1-3641-35478550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F8D7-FEA4-8639-4FEE-C99B7287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ED4D4-58B4-9D40-E2BB-8774A3F9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BF2F-0C3C-87E6-ED88-5EA96394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A27D-6D7E-9096-7C2E-02D6CD07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AB251-3360-4ACC-4DC4-59FE1E7E3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19BE-B6C1-05A9-C76A-5BC9D5CF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801B-D444-8CAF-C611-7C636B3E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9C1B-D98F-27FB-51EA-4743AB93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2DD5-97DE-FBEB-B8B2-084C3642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3669-CAFA-05BE-77F2-7601809EA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DC24-06F9-187D-1766-DFE998718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31A57-ABF3-E9D3-1A17-34AA0E5A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667A0-73C2-883E-EEF2-92365B062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8B27A-20D9-5E02-B46B-DD3525A9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08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C6A3-1181-90F2-7405-65EE12DE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FBD6A-247A-E94C-C5DF-CFA52246C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A544F-CF7F-825C-3FCC-34EBA2C7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5A2D-F78F-C5E6-7A5D-F01F031F1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EFE6F-D6C6-DD0B-71CA-6FC6A9781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977A8-70EF-BCAF-EED9-7C9F784A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6D35D-AB78-0F0E-91E7-6395C347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E4B63-9FC3-77A2-D812-D4916D0A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1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289C-E797-36B3-919A-B990750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C58BA-4C4F-D04D-E199-318AF1E8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60E94-01FA-1121-0C0F-8B760C46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0EA4-9ED1-D977-CE39-6C20D706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4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0C050-22A3-C615-E972-56A763BF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95733-F7D5-C1F0-B010-CAE7CEEB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C5614-7D21-EC10-D37E-9CD732C6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EA4D-EE6D-D1EF-AB4D-F1027543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0EB3-7A70-B94F-8427-CDB43E003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FFE4-0B53-396F-EB07-FF26DB219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CAFF7-F408-195E-57C0-D1424847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D5C9B-49CD-7133-5770-181B0BC8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BBCDD-BDF7-2F03-1F27-76D4FB66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5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E32E-BA15-4DBF-52FC-40480FAD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42C81-5D74-F3A6-DBB7-7371FFEDF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3356D-25BC-A455-1CEC-F41A6BCCE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08ED9-6495-992C-6873-BF404ED5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8275F-49EE-FBE9-263F-DE39FE44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40C67-E9E9-1DC7-3CEE-BE16F939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F5AF95-C253-CCAA-A7CB-5FBE97F6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3BC6F-2746-A850-54D1-4D5BA529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CAEF9-8F5B-5C64-83E2-1AC85BB26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24022-BB75-5943-B94C-FAC02BD1E69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4CFDA-895C-ED21-214F-D04B13DCA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78D53-A102-F7ED-69F8-1EFE5562F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81A5CC-DEA6-D84D-A0FF-2B49706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istsresource.org/studies/society/public-health/drowsy-driving-crash-night-shif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ilitary_laser_experiment.jpg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eam-png/download/1289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dvox.globalvoices.org/2020/07/28/black-lives-matter-forces-an-ibm-u-turn-on-facial-recognition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yawning while driving&#10;&#10;Description automatically generated">
            <a:extLst>
              <a:ext uri="{FF2B5EF4-FFF2-40B4-BE49-F238E27FC236}">
                <a16:creationId xmlns:a16="http://schemas.microsoft.com/office/drawing/2014/main" id="{84707A85-D162-5F87-C9D6-2B7A2873B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2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6B1C-E80F-AD5B-A4FC-8529C14FF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US" sz="3600" b="1">
                <a:solidFill>
                  <a:schemeClr val="bg1"/>
                </a:solidFill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MIT-5432 Machine Learning </a:t>
            </a:r>
            <a:br>
              <a:rPr lang="en-US" sz="36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600">
                <a:solidFill>
                  <a:schemeClr val="bg1"/>
                </a:solidFill>
                <a:latin typeface="Times New Roman"/>
                <a:ea typeface="Aptos" panose="020B0004020202020204" pitchFamily="34" charset="0"/>
                <a:cs typeface="Times New Roman"/>
              </a:rPr>
            </a:br>
            <a:r>
              <a:rPr lang="en-US" sz="3600" b="1">
                <a:solidFill>
                  <a:schemeClr val="bg1"/>
                </a:solidFill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A Deep-Learning Approach to Driver Drowsiness Detection</a:t>
            </a:r>
            <a:br>
              <a:rPr lang="en-US" sz="36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E5B0F-7AB8-33F8-6E92-B1497353D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Junaidov Shohruz   Srija Jasthi    Vishal Reddy Musku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3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48" y="118944"/>
            <a:ext cx="10063163" cy="100879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22C8-619B-0195-2A8A-4E40438E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8" y="1304167"/>
            <a:ext cx="5169133" cy="3886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4070B-FC4B-0515-BA4E-1134D0DE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3" y="5337964"/>
            <a:ext cx="5486131" cy="1176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1F3C0-9B6E-EBCC-F488-9BEB1133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4" y="1854645"/>
            <a:ext cx="6091238" cy="481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E967C-B74F-4D10-8F1E-D1C33592B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89" y="2753979"/>
            <a:ext cx="5834063" cy="1130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38CB8-CF53-E16A-21C6-32C55C45A471}"/>
              </a:ext>
            </a:extLst>
          </p:cNvPr>
          <p:cNvSpPr txBox="1"/>
          <p:nvPr/>
        </p:nvSpPr>
        <p:spPr>
          <a:xfrm>
            <a:off x="6752492" y="4677508"/>
            <a:ext cx="432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Built the model from paper’s model description and trained it.</a:t>
            </a:r>
          </a:p>
        </p:txBody>
      </p:sp>
    </p:spTree>
    <p:extLst>
      <p:ext uri="{BB962C8B-B14F-4D97-AF65-F5344CB8AC3E}">
        <p14:creationId xmlns:p14="http://schemas.microsoft.com/office/powerpoint/2010/main" val="39631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E9F504-3AF3-3F21-3E38-282B5309CF9C}"/>
              </a:ext>
            </a:extLst>
          </p:cNvPr>
          <p:cNvSpPr txBox="1"/>
          <p:nvPr/>
        </p:nvSpPr>
        <p:spPr>
          <a:xfrm>
            <a:off x="351859" y="1818207"/>
            <a:ext cx="5884818" cy="3697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Performed 10 experiments.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Tested the model with different epochs, different batch sizes, and dataset split sizes.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Epochs - dataset size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	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Tested with validation dataset and without validation dataset.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Inclusion of validation dataset improves model performance on the unseen data.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in a dark room with a laser beam&#10;&#10;Description automatically generated">
            <a:extLst>
              <a:ext uri="{FF2B5EF4-FFF2-40B4-BE49-F238E27FC236}">
                <a16:creationId xmlns:a16="http://schemas.microsoft.com/office/drawing/2014/main" id="{62A2C3C8-FB4F-E27A-2309-92CDA441E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5453" y="1580289"/>
            <a:ext cx="5666547" cy="3697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72ED6-D058-42D4-DE74-CDE17C6E7DD1}"/>
              </a:ext>
            </a:extLst>
          </p:cNvPr>
          <p:cNvSpPr txBox="1"/>
          <p:nvPr/>
        </p:nvSpPr>
        <p:spPr>
          <a:xfrm>
            <a:off x="9739085" y="5077655"/>
            <a:ext cx="245291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36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4" y="182802"/>
            <a:ext cx="10063163" cy="100879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CF5117-55D0-58B3-2E68-0F97D683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968" y="682843"/>
            <a:ext cx="2978897" cy="2674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772BE-849B-22A4-29E6-49BE4B57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969" y="3593148"/>
            <a:ext cx="2864453" cy="2784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1ECC78-DA7D-D76D-20BD-3975E396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69" y="1036650"/>
            <a:ext cx="4973525" cy="3600766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B8661425-876F-4100-43F1-1B65C75FA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56" y="685630"/>
            <a:ext cx="2983546" cy="2674928"/>
          </a:xfrm>
          <a:prstGeom prst="rect">
            <a:avLst/>
          </a:prstGeom>
        </p:spPr>
      </p:pic>
      <p:pic>
        <p:nvPicPr>
          <p:cNvPr id="4" name="Picture 3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AC66EFD-6AF5-8DB0-868C-E1FFCAC67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856" y="3628317"/>
            <a:ext cx="3178418" cy="2749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98E0A-FE1E-44EC-1F8D-22CEAD027E8B}"/>
              </a:ext>
            </a:extLst>
          </p:cNvPr>
          <p:cNvSpPr txBox="1"/>
          <p:nvPr/>
        </p:nvSpPr>
        <p:spPr>
          <a:xfrm>
            <a:off x="6845950" y="182802"/>
            <a:ext cx="160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Experiment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9632-22C0-FC29-A3D6-4D51E0B1AD89}"/>
              </a:ext>
            </a:extLst>
          </p:cNvPr>
          <p:cNvSpPr txBox="1"/>
          <p:nvPr/>
        </p:nvSpPr>
        <p:spPr>
          <a:xfrm>
            <a:off x="9666348" y="227631"/>
            <a:ext cx="160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Experiment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1A6A3-B44B-6061-91C4-720187806CD0}"/>
              </a:ext>
            </a:extLst>
          </p:cNvPr>
          <p:cNvSpPr txBox="1"/>
          <p:nvPr/>
        </p:nvSpPr>
        <p:spPr>
          <a:xfrm>
            <a:off x="302881" y="4854024"/>
            <a:ext cx="516146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Modified architecture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Increased dataset size, manually adjusted learning rate, increased dropout rate.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Reduced </a:t>
            </a:r>
            <a:r>
              <a:rPr lang="en-IN" sz="1800">
                <a:effectLst/>
                <a:latin typeface="Aptos"/>
              </a:rPr>
              <a:t>12,757,874 to </a:t>
            </a:r>
            <a:r>
              <a:rPr lang="en-US"/>
              <a:t>1698946 parameters</a:t>
            </a:r>
          </a:p>
        </p:txBody>
      </p:sp>
    </p:spTree>
    <p:extLst>
      <p:ext uri="{BB962C8B-B14F-4D97-AF65-F5344CB8AC3E}">
        <p14:creationId xmlns:p14="http://schemas.microsoft.com/office/powerpoint/2010/main" val="335643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80A9C4-F374-A068-D031-F6FC2E9E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036" y="567099"/>
            <a:ext cx="7680024" cy="57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28" y="207659"/>
            <a:ext cx="10063163" cy="100879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267723-1FA9-AEC2-7C87-418AD07F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C823CF-4ECA-6892-142B-03BD65634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4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BDE83-825B-9F12-97E0-25DCA428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0" y="1902710"/>
            <a:ext cx="4418073" cy="2509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19BBF-FB22-6FA7-8B89-09BFF682CC6D}"/>
              </a:ext>
            </a:extLst>
          </p:cNvPr>
          <p:cNvSpPr txBox="1"/>
          <p:nvPr/>
        </p:nvSpPr>
        <p:spPr>
          <a:xfrm>
            <a:off x="5463000" y="2615168"/>
            <a:ext cx="1617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1118-D841-C291-E67B-CDB573842901}"/>
              </a:ext>
            </a:extLst>
          </p:cNvPr>
          <p:cNvSpPr txBox="1"/>
          <p:nvPr/>
        </p:nvSpPr>
        <p:spPr>
          <a:xfrm>
            <a:off x="1138649" y="4801114"/>
            <a:ext cx="622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Paper  accuracy (96 %)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DB26F-2F57-FC20-8956-3EF2EF5F5865}"/>
              </a:ext>
            </a:extLst>
          </p:cNvPr>
          <p:cNvSpPr txBox="1"/>
          <p:nvPr/>
        </p:nvSpPr>
        <p:spPr>
          <a:xfrm>
            <a:off x="8122189" y="5996615"/>
            <a:ext cx="50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Our accuracy (98%)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BB9C5-4349-6D47-44AC-749419FA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07" y="492053"/>
            <a:ext cx="3611390" cy="2828428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FD8322-5BB3-B399-8951-A3F01CCB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91" y="3429000"/>
            <a:ext cx="3200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46768-266B-EA6C-ADB5-7002F96C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Comparison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42C3D-53BA-65B3-E162-7571F064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Dataset Quality: High-resolution images and clear categorization enhanced training effectiveness.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Balanced Data: Even distribution between drowsy and non-drowsy states minimized learning bias.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Split Configuration: 60-40 training-test split, with a further 70-30 division for testing and validation, ensured thorough evaluation.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Improvements: Adjustments in the CNN architecture significantly enhanced the model's performance.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61D3710E-44B9-F174-DDE8-CE5D3BAB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5253-1F1B-1422-B719-17766E28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816" y="733688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28A3-2B48-49E3-7429-580EB623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Employed a deep CNN for tracking and analyzing complex features like eye closure.</a:t>
            </a:r>
          </a:p>
          <a:p>
            <a:r>
              <a:rPr lang="en-US" sz="1800">
                <a:solidFill>
                  <a:schemeClr val="bg1"/>
                </a:solidFill>
              </a:rPr>
              <a:t>Leveraged open-source, </a:t>
            </a:r>
            <a:r>
              <a:rPr lang="en-US" sz="1800" b="1">
                <a:solidFill>
                  <a:schemeClr val="bg1"/>
                </a:solidFill>
              </a:rPr>
              <a:t>pre-trained model</a:t>
            </a:r>
            <a:r>
              <a:rPr lang="en-US" sz="1800">
                <a:solidFill>
                  <a:schemeClr val="bg1"/>
                </a:solidFill>
              </a:rPr>
              <a:t> to speed up development and ensure robustness.</a:t>
            </a:r>
          </a:p>
          <a:p>
            <a:r>
              <a:rPr lang="en-US" sz="1800">
                <a:solidFill>
                  <a:schemeClr val="bg1"/>
                </a:solidFill>
              </a:rPr>
              <a:t>Implemented strategies such as adjusting the architecture and adjusting dataset splits to mitigate </a:t>
            </a:r>
            <a:r>
              <a:rPr lang="en-US" sz="1800" b="1">
                <a:solidFill>
                  <a:schemeClr val="bg1"/>
                </a:solidFill>
              </a:rPr>
              <a:t>overfitting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r>
              <a:rPr lang="en-US" sz="1800">
                <a:solidFill>
                  <a:schemeClr val="bg1"/>
                </a:solidFill>
              </a:rPr>
              <a:t>Combined diverse skills and perspectives, enhancing execution and results through collaborative efforts in data handling and testing.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Picture 3" descr="A group of people giving each other a high five&#10;&#10;Description automatically generated">
            <a:extLst>
              <a:ext uri="{FF2B5EF4-FFF2-40B4-BE49-F238E27FC236}">
                <a16:creationId xmlns:a16="http://schemas.microsoft.com/office/drawing/2014/main" id="{7CC2D5CB-E698-478E-99BF-6D2FCA7C8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034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5DB4F-7354-1492-BF05-ECE62B97F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Takeaways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3FFA-6503-53E3-0FAF-CA2495DF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Team Collaboration: Enhanced project outcomes through effective teamwork.</a:t>
            </a:r>
          </a:p>
          <a:p>
            <a:r>
              <a:rPr lang="en-US" sz="1900">
                <a:solidFill>
                  <a:schemeClr val="bg1"/>
                </a:solidFill>
              </a:rPr>
              <a:t>Model Flexibility: Adapted model parameters like epoch size, data splitting, etc  for optimal results.</a:t>
            </a:r>
          </a:p>
          <a:p>
            <a:r>
              <a:rPr lang="en-US" sz="1900">
                <a:solidFill>
                  <a:schemeClr val="bg1"/>
                </a:solidFill>
              </a:rPr>
              <a:t>Topic Relevance: Addressed a practical issue with significant real-world implications.</a:t>
            </a:r>
          </a:p>
          <a:p>
            <a:r>
              <a:rPr lang="en-US" sz="1900">
                <a:solidFill>
                  <a:schemeClr val="bg1"/>
                </a:solidFill>
              </a:rPr>
              <a:t>Resilience and Learning: Overcame challenges and learned from initial setbacks in coding and project direction.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A761B0F3-EF41-B515-2BAE-5AD45940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0612"/>
            <a:ext cx="5666547" cy="37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55388-10E2-1313-04C8-72C365ED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F7C9-BCF8-3E10-4DD1-FB210CD8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31" y="2298197"/>
            <a:ext cx="9099868" cy="3885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Larger epoch sizes generally lead to improved accuracy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Optimal epoch size and configuration depend on dataset characteristics and model architecture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Highlighted issue of overfitting and strategies for improvement</a:t>
            </a: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Conclusion: Project advances understanding of deep learning in real-world scenarios and sets foundation for future exploration of nuanced machine learning strategies in driver safety.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4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FE52C23D-50D7-2B5F-2C05-9EF94379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27" r="-2" b="14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004C8-348C-76A5-D6C3-E3D4FB6C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37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3FB27860-A0AC-D9E4-6331-E9187A83F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b="15730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9D5DA-15B5-6406-182A-6EB3C0D9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98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Agenda</a:t>
            </a:r>
            <a:br>
              <a:rPr lang="en-US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</a:br>
            <a:endParaRPr lang="en-US">
              <a:ln w="2222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ABEBD-B6EC-4E27-74D5-A0819A61E871}"/>
              </a:ext>
            </a:extLst>
          </p:cNvPr>
          <p:cNvSpPr txBox="1"/>
          <p:nvPr/>
        </p:nvSpPr>
        <p:spPr>
          <a:xfrm>
            <a:off x="4230740" y="591344"/>
            <a:ext cx="7123059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Domain 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Task 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Dataset 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Problem Formulation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Model 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Architecture</a:t>
            </a:r>
            <a:endParaRPr lang="en-US" sz="4800">
              <a:solidFill>
                <a:schemeClr val="bg1"/>
              </a:solidFill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Implementation code snippets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Testing results from the code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Comparison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Discussion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6449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DC559-3AF1-13A2-5753-200F417E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4" y="-131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Domain Introduction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3F76B8-6676-65C2-1C40-B42811C2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69" y="1255229"/>
            <a:ext cx="6644704" cy="560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 sz="1600"/>
              <a:t>Computer vision is a subset of computer science and focuses on enabling computers to identify and understand visual content.</a:t>
            </a:r>
          </a:p>
          <a:p>
            <a:pPr marL="0" indent="0">
              <a:buNone/>
            </a:pPr>
            <a:r>
              <a:rPr lang="en-US" sz="1600" b="1"/>
              <a:t>Purpose:</a:t>
            </a:r>
          </a:p>
          <a:p>
            <a:r>
              <a:rPr lang="en-US" sz="1600"/>
              <a:t>Seeks to replicate human visual and cognitive abilities.</a:t>
            </a:r>
          </a:p>
          <a:p>
            <a:r>
              <a:rPr lang="en-US" sz="1600"/>
              <a:t>Automates tasks that mimic human capabilities.</a:t>
            </a:r>
          </a:p>
          <a:p>
            <a:pPr marL="0" indent="0">
              <a:buNone/>
            </a:pPr>
            <a:r>
              <a:rPr lang="en-US" sz="1600" b="1"/>
              <a:t>Applications:</a:t>
            </a:r>
          </a:p>
          <a:p>
            <a:r>
              <a:rPr lang="en-US" sz="1600"/>
              <a:t>Extensive practical applications across various industries.</a:t>
            </a:r>
          </a:p>
          <a:p>
            <a:r>
              <a:rPr lang="en-US" sz="1600"/>
              <a:t>Essential for modern technological innovations and solutions.</a:t>
            </a:r>
          </a:p>
          <a:p>
            <a:pPr marL="0" indent="0">
              <a:buNone/>
            </a:pPr>
            <a:r>
              <a:rPr lang="en-US" sz="1600" b="1"/>
              <a:t>Project Applications:</a:t>
            </a:r>
          </a:p>
          <a:p>
            <a:r>
              <a:rPr lang="en-US" sz="1600"/>
              <a:t>Used in our project to detect driver drowsiness.</a:t>
            </a:r>
          </a:p>
          <a:p>
            <a:r>
              <a:rPr lang="en-US" sz="1600"/>
              <a:t>Analyzes facial features, particularly the eyes, to assess alertness.</a:t>
            </a:r>
          </a:p>
          <a:p>
            <a:pPr marL="0" indent="0">
              <a:buNone/>
            </a:pPr>
            <a:r>
              <a:rPr lang="en-US" sz="1600" b="1"/>
              <a:t>Relevance:</a:t>
            </a:r>
          </a:p>
          <a:p>
            <a:r>
              <a:rPr lang="en-US" sz="1600"/>
              <a:t>Enhances safety by identifying potentially sleepy drivers.</a:t>
            </a:r>
          </a:p>
          <a:p>
            <a:r>
              <a:rPr lang="en-US" sz="1600"/>
              <a:t>Prevents accidents caused by drowsiness.</a:t>
            </a:r>
          </a:p>
          <a:p>
            <a:endParaRPr lang="en-US" sz="1000"/>
          </a:p>
        </p:txBody>
      </p:sp>
      <p:pic>
        <p:nvPicPr>
          <p:cNvPr id="15" name="Picture 14" descr="Digital financial graph">
            <a:extLst>
              <a:ext uri="{FF2B5EF4-FFF2-40B4-BE49-F238E27FC236}">
                <a16:creationId xmlns:a16="http://schemas.microsoft.com/office/drawing/2014/main" id="{E8FE10FB-A838-5938-B127-03574834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9" r="2079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329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A8EEA-8DCF-FFCA-BB4A-33FFC8B1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532" y="239175"/>
            <a:ext cx="4840010" cy="90882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Task Introduction</a:t>
            </a:r>
            <a:endParaRPr lang="en-US"/>
          </a:p>
        </p:txBody>
      </p:sp>
      <p:pic>
        <p:nvPicPr>
          <p:cNvPr id="4" name="Picture 3" descr="A person with a face grid&#10;&#10;Description automatically generated">
            <a:extLst>
              <a:ext uri="{FF2B5EF4-FFF2-40B4-BE49-F238E27FC236}">
                <a16:creationId xmlns:a16="http://schemas.microsoft.com/office/drawing/2014/main" id="{6D4B580E-F3D5-FE68-F198-76921B5FF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257" r="46090" b="-92"/>
          <a:stretch/>
        </p:blipFill>
        <p:spPr>
          <a:xfrm>
            <a:off x="20" y="-6288"/>
            <a:ext cx="4733288" cy="6864298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D247-8B49-1FA4-F708-14CCDA02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368" y="814448"/>
            <a:ext cx="7569940" cy="576800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000"/>
          </a:p>
          <a:p>
            <a:pPr marL="0" indent="0">
              <a:buNone/>
            </a:pPr>
            <a:r>
              <a:rPr lang="en-US" sz="2000" b="1"/>
              <a:t>Image Classification:</a:t>
            </a:r>
          </a:p>
          <a:p>
            <a:r>
              <a:rPr lang="en-US" sz="2000"/>
              <a:t>Classify the main subject of an image </a:t>
            </a:r>
          </a:p>
          <a:p>
            <a:r>
              <a:rPr lang="en-US" sz="2000"/>
              <a:t>Outputs a label for the image, e.g., "Human" for an image of a human.</a:t>
            </a:r>
            <a:endParaRPr lang="en-US"/>
          </a:p>
          <a:p>
            <a:pPr marL="0" indent="0">
              <a:buNone/>
            </a:pPr>
            <a:r>
              <a:rPr lang="en-US" sz="2000" b="1"/>
              <a:t>Object Detection:</a:t>
            </a:r>
          </a:p>
          <a:p>
            <a:r>
              <a:rPr lang="en-US" sz="2000"/>
              <a:t>Recognizes multiple objects within an image.</a:t>
            </a:r>
          </a:p>
          <a:p>
            <a:r>
              <a:rPr lang="en-US" sz="2000"/>
              <a:t>Not only labels but also locates objects by drawing boundaries</a:t>
            </a:r>
          </a:p>
          <a:p>
            <a:pPr marL="0" indent="0">
              <a:buNone/>
            </a:pPr>
            <a:r>
              <a:rPr lang="en-US" sz="2000" b="1"/>
              <a:t>Project Tasks:</a:t>
            </a:r>
          </a:p>
          <a:p>
            <a:r>
              <a:rPr lang="en-US" sz="2000"/>
              <a:t>First Task: Identifying the location of eyes on a human face in an image.</a:t>
            </a:r>
          </a:p>
          <a:p>
            <a:r>
              <a:rPr lang="en-US" sz="2000"/>
              <a:t>Second Task: Classifying the state of the eyes as 'open' or 'closed'.</a:t>
            </a:r>
          </a:p>
          <a:p>
            <a:pPr marL="0" indent="0">
              <a:buNone/>
            </a:pPr>
            <a:r>
              <a:rPr lang="en-US" sz="2000"/>
              <a:t>Focus on analyzing eye states to detect drowsiness.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3054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328A8-B70C-0BBA-8E35-2FF1F1B3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  <a:ea typeface="+mj-lt"/>
                <a:cs typeface="+mj-lt"/>
              </a:rPr>
              <a:t>Dataset Introduction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01D7-CBD2-958B-D33C-39CA4C811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9" y="1814730"/>
            <a:ext cx="6765453" cy="36666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Sourced from an AWS S3 bucket and Kaggle.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Total of 2852 images, divided equally between open (1) and closed (0) eye categories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Dataset Distribution:</a:t>
            </a:r>
          </a:p>
          <a:p>
            <a:r>
              <a:rPr lang="en-US" sz="1800">
                <a:solidFill>
                  <a:schemeClr val="bg1"/>
                </a:solidFill>
              </a:rPr>
              <a:t>Training: 60% (1711 images)</a:t>
            </a:r>
          </a:p>
          <a:p>
            <a:r>
              <a:rPr lang="en-US" sz="1800">
                <a:solidFill>
                  <a:schemeClr val="bg1"/>
                </a:solidFill>
              </a:rPr>
              <a:t>Testing: 40% (1141 images), with 30% of these used for validation.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Size: 128x128 pixels, grayscale.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Even distribution between categories across all dataset splits.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number of images&#10;&#10;Description automatically generated">
            <a:extLst>
              <a:ext uri="{FF2B5EF4-FFF2-40B4-BE49-F238E27FC236}">
                <a16:creationId xmlns:a16="http://schemas.microsoft.com/office/drawing/2014/main" id="{61550670-C208-DBE8-3DCC-1A1CC77D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200" y="2251570"/>
            <a:ext cx="5191132" cy="2811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BE9F8-02CF-8331-F2EC-AD0BBF8CDD25}"/>
              </a:ext>
            </a:extLst>
          </p:cNvPr>
          <p:cNvSpPr txBox="1"/>
          <p:nvPr/>
        </p:nvSpPr>
        <p:spPr>
          <a:xfrm>
            <a:off x="7147348" y="4906276"/>
            <a:ext cx="48586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imes New Roman"/>
                <a:cs typeface="Times New Roman"/>
              </a:rPr>
              <a:t> Number of images per category training dataset</a:t>
            </a:r>
            <a:r>
              <a:rPr lang="en-US" sz="440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3996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B9320-3D35-19E9-DC64-6D9EC935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Problem Formulation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8859-D3A4-0876-F838-BD60497B4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82" y="1909192"/>
            <a:ext cx="464948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Driver drowsiness is a significant risk factor, linked to 15-20% of serious incidents on European roads and about 2.2% of fatal crashes in the U.S.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Develop a drowsiness detection system using computer vision to reduce road traffic accidents.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Analyze physiological indicators of drowsiness, specifically eye closure, using a dataset of driver images.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Goal: Provide real-time alerts to drivers showing early signs of fatigue.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0D4E4C10-8BEB-314D-2C39-4AE9DCFE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3E3CC3-5146-BF02-BD86-7C6B7BF5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05" y="2790986"/>
            <a:ext cx="5563079" cy="780609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3B8A0-43F7-9537-DE02-FA643ECBB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29000"/>
            <a:ext cx="5563083" cy="2828892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IN" sz="180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94317-F0E4-44E4-CA84-55BB587A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00" y="518260"/>
            <a:ext cx="4803836" cy="581693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91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7" y="5940562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22" y="4232253"/>
            <a:ext cx="3365941" cy="15376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645B4B-BDDE-0270-E41F-907E1F6E1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12" y="595332"/>
            <a:ext cx="9615258" cy="29448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5BE50-A16A-C0CF-1026-4492A67DBA1B}"/>
              </a:ext>
            </a:extLst>
          </p:cNvPr>
          <p:cNvSpPr txBox="1"/>
          <p:nvPr/>
        </p:nvSpPr>
        <p:spPr>
          <a:xfrm>
            <a:off x="3797499" y="4006836"/>
            <a:ext cx="8032449" cy="257529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Four Convolutional layers, 1 fully connected layer (image size – 128 x 128).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Four Convolutional layers extract features using filters(84, 128, 256, 512).  Filter size (3x3, 5x5).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Fully connected layer to flatten features (combine) for classification.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Softmax activation for classification.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BatchNormalisation and ReLU for improving model stability and performance.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Dropout (0.25%).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Aptos"/>
              </a:rPr>
              <a:t>Adam optimizer to control the learning rate.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>
                <a:solidFill>
                  <a:schemeClr val="bg1"/>
                </a:solidFill>
                <a:effectLst/>
                <a:latin typeface="Aptos"/>
              </a:rPr>
              <a:t>12,757,874 trainable </a:t>
            </a:r>
            <a:r>
              <a:rPr lang="en-IN" sz="1600">
                <a:solidFill>
                  <a:schemeClr val="bg1"/>
                </a:solidFill>
                <a:latin typeface="Aptos"/>
              </a:rPr>
              <a:t>parameters</a:t>
            </a:r>
            <a:r>
              <a:rPr lang="en-US" sz="1600">
                <a:solidFill>
                  <a:schemeClr val="bg1"/>
                </a:solidFill>
                <a:latin typeface="Aptos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5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A945D-6958-4120-368A-C6CA6897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672" y="802425"/>
            <a:ext cx="3591278" cy="6935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F07690-5436-8D0E-C455-7CB8C23C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96" y="1703921"/>
            <a:ext cx="6214083" cy="172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C9E75-04D5-AF99-618F-010A1A62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1" y="3648924"/>
            <a:ext cx="4969140" cy="26721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00838" y="3209925"/>
            <a:ext cx="536495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E0BBAF1-F76A-9F6B-858D-9E1B0383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1" y="927954"/>
            <a:ext cx="4868470" cy="22819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A3C11F-06C7-4C4D-A907-4F4DAA9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747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76F61F-5F4C-53D8-D33A-E0F1F5569435}"/>
              </a:ext>
            </a:extLst>
          </p:cNvPr>
          <p:cNvSpPr txBox="1"/>
          <p:nvPr/>
        </p:nvSpPr>
        <p:spPr>
          <a:xfrm>
            <a:off x="5850672" y="4036808"/>
            <a:ext cx="4969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Used tensor flow – keras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Imported datasets and preprocessed.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Split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Macintosh PowerPoint</Application>
  <PresentationFormat>Widescreen</PresentationFormat>
  <Paragraphs>133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MIT-5432 Machine Learning   A Deep-Learning Approach to Driver Drowsiness Detection  </vt:lpstr>
      <vt:lpstr>Agenda </vt:lpstr>
      <vt:lpstr>Domain Introduction</vt:lpstr>
      <vt:lpstr>Task Introduction</vt:lpstr>
      <vt:lpstr>Dataset Introduction</vt:lpstr>
      <vt:lpstr>Problem Formulation</vt:lpstr>
      <vt:lpstr>System Architecture</vt:lpstr>
      <vt:lpstr>Model Architecture</vt:lpstr>
      <vt:lpstr>Implementation</vt:lpstr>
      <vt:lpstr>Implementation</vt:lpstr>
      <vt:lpstr>Testing</vt:lpstr>
      <vt:lpstr>Testing Results</vt:lpstr>
      <vt:lpstr>PowerPoint Presentation</vt:lpstr>
      <vt:lpstr>Comparison</vt:lpstr>
      <vt:lpstr>Comparison</vt:lpstr>
      <vt:lpstr>Discussion</vt:lpstr>
      <vt:lpstr>Takeaways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MIT-5432 Machine Learning  A Deep-Learning Approach to Driver Drowsiness Detection </dc:title>
  <dc:creator>Jasthi, srija</dc:creator>
  <cp:lastModifiedBy>Jasthi, srija</cp:lastModifiedBy>
  <cp:revision>2</cp:revision>
  <dcterms:created xsi:type="dcterms:W3CDTF">2024-04-29T18:37:30Z</dcterms:created>
  <dcterms:modified xsi:type="dcterms:W3CDTF">2024-05-01T01:34:47Z</dcterms:modified>
</cp:coreProperties>
</file>